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62" r:id="rId3"/>
    <p:sldId id="263" r:id="rId4"/>
    <p:sldId id="259" r:id="rId5"/>
    <p:sldId id="287" r:id="rId6"/>
    <p:sldId id="276" r:id="rId7"/>
    <p:sldId id="289" r:id="rId8"/>
    <p:sldId id="291" r:id="rId9"/>
    <p:sldId id="274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6057"/>
            <a:ext cx="3214678" cy="26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715404" cy="17144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СЕМИНАР-ПРАКТИКУМ</a:t>
            </a:r>
            <a:br>
              <a:rPr lang="ru-RU" sz="2800" dirty="0" smtClean="0"/>
            </a:br>
            <a:r>
              <a:rPr lang="ru-RU" sz="2800" dirty="0" smtClean="0"/>
              <a:t>«Развивающие игры нового поколения в интеллектуальном развитии дошкольников».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071941"/>
            <a:ext cx="3500430" cy="23574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КГКП «Ясли-сад №4» акимата г. Рудного</a:t>
            </a: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Методист: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Бормотина В.Р.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0407_08565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60" r="5960"/>
          <a:stretch>
            <a:fillRect/>
          </a:stretch>
        </p:blipFill>
        <p:spPr>
          <a:xfrm rot="502223">
            <a:off x="3745543" y="2098083"/>
            <a:ext cx="5081533" cy="4326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4079999" y="695328"/>
            <a:ext cx="4617720" cy="393192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3105144" cy="158262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3714752"/>
            <a:ext cx="3786182" cy="2179320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рады приветствовать Вас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нашем уютном  «Гнездышке»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44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283" y="4286256"/>
            <a:ext cx="1825759" cy="23088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3571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858280" cy="321471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-повышение профессиональной компетентности педагогов в области современных технологий;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интеллектуальной и творческой активности педагогов 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-обучение педагогов методам применения игровых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инновационных технологий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3" descr="C:\Users\семья\Desktop\2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363434"/>
            <a:ext cx="2928958" cy="228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>«Игра – это огромное светлое окно, </a:t>
            </a:r>
            <a:br>
              <a:rPr lang="ru-RU" sz="2400" b="1" i="1" dirty="0" smtClean="0"/>
            </a:br>
            <a:r>
              <a:rPr lang="ru-RU" sz="2400" b="1" i="1" dirty="0" smtClean="0"/>
              <a:t>через которое в духовный мир ребенка </a:t>
            </a:r>
            <a:br>
              <a:rPr lang="ru-RU" sz="2400" b="1" i="1" dirty="0" smtClean="0"/>
            </a:br>
            <a:r>
              <a:rPr lang="ru-RU" sz="2400" b="1" i="1" dirty="0" smtClean="0"/>
              <a:t>вливается живительный поток представлений, </a:t>
            </a:r>
            <a:br>
              <a:rPr lang="ru-RU" sz="2400" b="1" i="1" dirty="0" smtClean="0"/>
            </a:br>
            <a:r>
              <a:rPr lang="ru-RU" sz="2400" b="1" i="1" dirty="0" smtClean="0"/>
              <a:t>понятий об окружающем мире».</a:t>
            </a:r>
            <a:br>
              <a:rPr lang="ru-RU" sz="2400" b="1" i="1" dirty="0" smtClean="0"/>
            </a:br>
            <a:r>
              <a:rPr lang="ru-RU" sz="2400" b="1" i="1" dirty="0" smtClean="0"/>
              <a:t>                               В.А. Сухомлинский</a:t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401080" cy="4572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СЕМИНАРА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1.  Знакомство с программой семинара.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2. Презентация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 Развивающие игры нового поколения в интеллектуальном развитии дошкольников»</a:t>
            </a:r>
            <a:r>
              <a:rPr lang="kk-KZ" b="1" i="1" dirty="0" smtClean="0">
                <a:solidFill>
                  <a:srgbClr val="0070C0"/>
                </a:solidFill>
              </a:rPr>
              <a:t>: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палочки </a:t>
            </a:r>
            <a:r>
              <a:rPr lang="ru-RU" b="1" i="1" dirty="0" err="1" smtClean="0">
                <a:solidFill>
                  <a:srgbClr val="0070C0"/>
                </a:solidFill>
              </a:rPr>
              <a:t>Кьюзинера</a:t>
            </a:r>
            <a:r>
              <a:rPr lang="ru-RU" b="1" i="1" dirty="0" smtClean="0">
                <a:solidFill>
                  <a:srgbClr val="0070C0"/>
                </a:solidFill>
              </a:rPr>
              <a:t>, блоки </a:t>
            </a:r>
            <a:r>
              <a:rPr lang="ru-RU" b="1" i="1" dirty="0" err="1" smtClean="0">
                <a:solidFill>
                  <a:srgbClr val="0070C0"/>
                </a:solidFill>
              </a:rPr>
              <a:t>Дьенеша</a:t>
            </a:r>
            <a:r>
              <a:rPr lang="ru-RU" b="1" i="1" dirty="0" smtClean="0">
                <a:solidFill>
                  <a:srgbClr val="0070C0"/>
                </a:solidFill>
              </a:rPr>
              <a:t>,  Кубики Никитина, Игры </a:t>
            </a:r>
            <a:r>
              <a:rPr lang="ru-RU" b="1" i="1" dirty="0" err="1" smtClean="0">
                <a:solidFill>
                  <a:srgbClr val="0070C0"/>
                </a:solidFill>
              </a:rPr>
              <a:t>Воскобовича</a:t>
            </a:r>
            <a:r>
              <a:rPr lang="ru-RU" b="1" i="1" dirty="0" smtClean="0">
                <a:solidFill>
                  <a:srgbClr val="0070C0"/>
                </a:solidFill>
              </a:rPr>
              <a:t>, технология «</a:t>
            </a:r>
            <a:r>
              <a:rPr lang="ru-RU" b="1" i="1" dirty="0" err="1" smtClean="0">
                <a:solidFill>
                  <a:srgbClr val="0070C0"/>
                </a:solidFill>
              </a:rPr>
              <a:t>Жасыл</a:t>
            </a:r>
            <a:r>
              <a:rPr lang="ru-RU" b="1" i="1" dirty="0" smtClean="0">
                <a:solidFill>
                  <a:srgbClr val="0070C0"/>
                </a:solidFill>
              </a:rPr>
              <a:t> – </a:t>
            </a:r>
            <a:r>
              <a:rPr lang="ru-RU" b="1" i="1" dirty="0" err="1" smtClean="0">
                <a:solidFill>
                  <a:srgbClr val="0070C0"/>
                </a:solidFill>
              </a:rPr>
              <a:t>олке</a:t>
            </a:r>
            <a:r>
              <a:rPr lang="ru-RU" b="1" i="1" dirty="0" smtClean="0">
                <a:solidFill>
                  <a:srgbClr val="0070C0"/>
                </a:solidFill>
              </a:rPr>
              <a:t>»,  карточки - биты </a:t>
            </a:r>
            <a:r>
              <a:rPr lang="ru-RU" b="1" i="1" dirty="0" err="1" smtClean="0">
                <a:solidFill>
                  <a:srgbClr val="0070C0"/>
                </a:solidFill>
              </a:rPr>
              <a:t>Домона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Флеш</a:t>
            </a:r>
            <a:r>
              <a:rPr lang="ru-RU" b="1" i="1" dirty="0" smtClean="0">
                <a:solidFill>
                  <a:srgbClr val="0070C0"/>
                </a:solidFill>
              </a:rPr>
              <a:t> –карты </a:t>
            </a:r>
            <a:r>
              <a:rPr lang="ru-RU" b="1" i="1" dirty="0" err="1" smtClean="0">
                <a:solidFill>
                  <a:srgbClr val="0070C0"/>
                </a:solidFill>
              </a:rPr>
              <a:t>Макото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Шичида</a:t>
            </a:r>
            <a:r>
              <a:rPr lang="ru-RU" b="1" i="1" dirty="0" smtClean="0">
                <a:solidFill>
                  <a:srgbClr val="0070C0"/>
                </a:solidFill>
              </a:rPr>
              <a:t>,   лист Мёбиуса.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i="1" u="sng" dirty="0" smtClean="0">
                <a:solidFill>
                  <a:srgbClr val="7030A0"/>
                </a:solidFill>
              </a:rPr>
              <a:t> Цель: </a:t>
            </a:r>
            <a:r>
              <a:rPr lang="ru-RU" dirty="0" smtClean="0">
                <a:solidFill>
                  <a:srgbClr val="7030A0"/>
                </a:solidFill>
              </a:rPr>
              <a:t> обновление содержания и форм организации педагогического процесса ДО.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74" cy="222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521495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Открытый просмотр </a:t>
            </a:r>
            <a:r>
              <a:rPr lang="ru-RU" sz="1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ОУД</a:t>
            </a:r>
            <a:r>
              <a:rPr lang="ru-RU" sz="1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в фиолетовый лес»</a:t>
            </a:r>
          </a:p>
          <a:p>
            <a:pPr algn="ctr">
              <a:buNone/>
            </a:pPr>
            <a:endParaRPr lang="ru-RU" sz="1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 algn="ctr">
              <a:buNone/>
            </a:pPr>
            <a:r>
              <a:rPr lang="ru-RU" sz="1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деятельности: </a:t>
            </a: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>
              <a:buNone/>
            </a:pPr>
            <a:r>
              <a:rPr lang="ru-RU" sz="1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Возрастная группа : </a:t>
            </a: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pPr algn="ctr">
              <a:buNone/>
            </a:pPr>
            <a:r>
              <a:rPr lang="ru-RU" sz="1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Бурдун Н.В.</a:t>
            </a:r>
          </a:p>
          <a:p>
            <a:pPr algn="ctr">
              <a:buNone/>
            </a:pPr>
            <a:r>
              <a:rPr lang="ru-RU" sz="1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4000" b="1" i="1" dirty="0" smtClean="0"/>
              <a:t>«Играя – учимся, играя – познаём!»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7" name="Picture 2" descr="C:\Users\семья\Desktop\Сним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10365"/>
            <a:ext cx="1500196" cy="184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0" y="1214422"/>
            <a:ext cx="8643998" cy="500066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14752"/>
            <a:ext cx="1643074" cy="2220370"/>
          </a:xfrm>
          <a:prstGeom prst="rect">
            <a:avLst/>
          </a:prstGeom>
          <a:noFill/>
        </p:spPr>
      </p:pic>
      <p:pic>
        <p:nvPicPr>
          <p:cNvPr id="8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857232"/>
            <a:ext cx="1643074" cy="2220370"/>
          </a:xfrm>
          <a:prstGeom prst="rect">
            <a:avLst/>
          </a:prstGeom>
          <a:noFill/>
        </p:spPr>
      </p:pic>
      <p:pic>
        <p:nvPicPr>
          <p:cNvPr id="9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1643074" cy="2220370"/>
          </a:xfrm>
          <a:prstGeom prst="rect">
            <a:avLst/>
          </a:prstGeom>
          <a:noFill/>
        </p:spPr>
      </p:pic>
      <p:pic>
        <p:nvPicPr>
          <p:cNvPr id="10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-285776"/>
            <a:ext cx="1643074" cy="2220370"/>
          </a:xfrm>
          <a:prstGeom prst="rect">
            <a:avLst/>
          </a:prstGeom>
          <a:noFill/>
        </p:spPr>
      </p:pic>
      <p:pic>
        <p:nvPicPr>
          <p:cNvPr id="11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571528"/>
            <a:ext cx="1643074" cy="2220370"/>
          </a:xfrm>
          <a:prstGeom prst="rect">
            <a:avLst/>
          </a:prstGeom>
          <a:noFill/>
        </p:spPr>
      </p:pic>
      <p:pic>
        <p:nvPicPr>
          <p:cNvPr id="12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1643074" cy="2220370"/>
          </a:xfrm>
          <a:prstGeom prst="rect">
            <a:avLst/>
          </a:prstGeom>
          <a:noFill/>
        </p:spPr>
      </p:pic>
      <p:pic>
        <p:nvPicPr>
          <p:cNvPr id="13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6" y="571480"/>
            <a:ext cx="1643074" cy="2220370"/>
          </a:xfrm>
          <a:prstGeom prst="rect">
            <a:avLst/>
          </a:prstGeom>
          <a:noFill/>
        </p:spPr>
      </p:pic>
      <p:pic>
        <p:nvPicPr>
          <p:cNvPr id="14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14686"/>
            <a:ext cx="1643074" cy="2220370"/>
          </a:xfrm>
          <a:prstGeom prst="rect">
            <a:avLst/>
          </a:prstGeom>
          <a:noFill/>
        </p:spPr>
      </p:pic>
      <p:pic>
        <p:nvPicPr>
          <p:cNvPr id="15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929066"/>
            <a:ext cx="1643074" cy="2220370"/>
          </a:xfrm>
          <a:prstGeom prst="rect">
            <a:avLst/>
          </a:prstGeom>
          <a:noFill/>
        </p:spPr>
      </p:pic>
      <p:pic>
        <p:nvPicPr>
          <p:cNvPr id="1028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857496"/>
            <a:ext cx="1643074" cy="2220370"/>
          </a:xfrm>
          <a:prstGeom prst="rect">
            <a:avLst/>
          </a:prstGeom>
          <a:noFill/>
        </p:spPr>
      </p:pic>
      <p:pic>
        <p:nvPicPr>
          <p:cNvPr id="16" name="Picture 4" descr="D:\Мои документы\Анимашки\0_262c3_b0b17de9_X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285992"/>
            <a:ext cx="1643074" cy="22203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40108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</a:rPr>
              <a:t> 4. </a:t>
            </a:r>
            <a:r>
              <a:rPr lang="ru-RU" sz="3600" b="1" dirty="0" smtClean="0">
                <a:solidFill>
                  <a:srgbClr val="002060"/>
                </a:solidFill>
              </a:rPr>
              <a:t>ОСТРОВОК ПСИХОЛОГА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rgbClr val="7030A0"/>
                </a:solidFill>
              </a:rPr>
              <a:t>5. Презентация «Игры </a:t>
            </a:r>
            <a:r>
              <a:rPr lang="ru-RU" sz="2800" b="1" i="1" u="sng" dirty="0" err="1" smtClean="0">
                <a:solidFill>
                  <a:srgbClr val="7030A0"/>
                </a:solidFill>
              </a:rPr>
              <a:t>Воскобовича</a:t>
            </a:r>
            <a:r>
              <a:rPr lang="ru-RU" sz="2800" b="1" i="1" u="sng" dirty="0" smtClean="0">
                <a:solidFill>
                  <a:srgbClr val="7030A0"/>
                </a:solidFill>
              </a:rPr>
              <a:t>» </a:t>
            </a:r>
            <a:br>
              <a:rPr lang="ru-RU" sz="2800" b="1" i="1" u="sng" dirty="0" smtClean="0">
                <a:solidFill>
                  <a:srgbClr val="7030A0"/>
                </a:solidFill>
              </a:rPr>
            </a:br>
            <a:r>
              <a:rPr lang="ru-RU" sz="2800" b="1" i="1" u="sng" dirty="0" smtClean="0">
                <a:solidFill>
                  <a:srgbClr val="7030A0"/>
                </a:solidFill>
              </a:rPr>
              <a:t>  «МАСТЕР-КЛАСС»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14422"/>
            <a:ext cx="7499176" cy="12064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7030A0"/>
                </a:solidFill>
              </a:rPr>
              <a:t>Цель:</a:t>
            </a:r>
            <a:r>
              <a:rPr lang="ru-RU" b="1" i="1" dirty="0" smtClean="0">
                <a:solidFill>
                  <a:srgbClr val="7030A0"/>
                </a:solidFill>
              </a:rPr>
              <a:t> знакомство и практическая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работа педагогов с играми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В. В. Воскобовича.</a:t>
            </a:r>
            <a:endParaRPr lang="ru-RU" b="1" i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708920"/>
            <a:ext cx="12673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71480"/>
            <a:ext cx="1539131" cy="19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797152"/>
            <a:ext cx="10500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95359"/>
            <a:ext cx="2033894" cy="15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643446"/>
            <a:ext cx="1573927" cy="155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000372"/>
            <a:ext cx="1584425" cy="11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777858"/>
            <a:ext cx="1560806" cy="11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780175"/>
            <a:ext cx="1428132" cy="18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725144"/>
            <a:ext cx="10261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857760"/>
            <a:ext cx="1655044" cy="16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25516"/>
            <a:ext cx="2007104" cy="21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4714884"/>
            <a:ext cx="10261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00282"/>
            <a:ext cx="8286809" cy="43577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2DD42-B2F2-4C0E-99D4-EDDD3FB9D97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14348" y="428604"/>
            <a:ext cx="7954962" cy="2286016"/>
          </a:xfrm>
          <a:prstGeom prst="flowChartPunchedTap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84213" y="642917"/>
            <a:ext cx="7127875" cy="192882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406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6. МАСТЕР-КЛАСС:</a:t>
            </a:r>
          </a:p>
          <a:p>
            <a:pPr algn="ctr"/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Удивительный </a:t>
            </a: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лист Мёбиуса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2DD42-B2F2-4C0E-99D4-EDDD3FB9D97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7158" y="571480"/>
            <a:ext cx="7954962" cy="2286016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7. Выставка  развивающих игр,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сделанных руками педагогов и родителей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84213" y="642917"/>
            <a:ext cx="7127875" cy="192882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406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8000" kern="10" dirty="0">
              <a:ln w="9525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71472" y="3000372"/>
            <a:ext cx="7954962" cy="2286016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514350" indent="-514350">
              <a:buAutoNum type="arabicPeriod" startAt="8"/>
            </a:pPr>
            <a:r>
              <a:rPr lang="ru-RU" sz="2800" b="1" dirty="0" smtClean="0">
                <a:solidFill>
                  <a:srgbClr val="FF0000"/>
                </a:solidFill>
              </a:rPr>
              <a:t>РЕФЛЕКСИЯ. </a:t>
            </a:r>
          </a:p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</a:rPr>
              <a:t>«Неоконченное предложение…»</a:t>
            </a:r>
          </a:p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</a:rPr>
              <a:t>Музыкальный этюд «Фантазия»- </a:t>
            </a:r>
            <a:r>
              <a:rPr lang="ru-RU" sz="2800" b="1" smtClean="0">
                <a:solidFill>
                  <a:srgbClr val="FF0000"/>
                </a:solidFill>
              </a:rPr>
              <a:t>хор рук.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6811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семья\Desktop\1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500438"/>
            <a:ext cx="1893207" cy="3071834"/>
          </a:xfrm>
          <a:prstGeom prst="rect">
            <a:avLst/>
          </a:prstGeom>
          <a:noFill/>
        </p:spPr>
      </p:pic>
      <p:pic>
        <p:nvPicPr>
          <p:cNvPr id="12291" name="Picture 3" descr="C:\Users\семья\Desktop\2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3071834" cy="385765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1214422"/>
            <a:ext cx="8229600" cy="307867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ru-RU" sz="3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31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31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31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31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endParaRPr lang="ru-RU" sz="11200" b="1" i="1" dirty="0" smtClean="0">
              <a:solidFill>
                <a:srgbClr val="990099"/>
              </a:solidFill>
            </a:endParaRPr>
          </a:p>
          <a:p>
            <a:pPr algn="r"/>
            <a:r>
              <a:rPr lang="ru-RU" sz="11200" b="1" i="1" dirty="0" smtClean="0">
                <a:solidFill>
                  <a:srgbClr val="990099"/>
                </a:solidFill>
              </a:rPr>
              <a:t>Без игры </a:t>
            </a:r>
            <a:r>
              <a:rPr lang="ru-RU" sz="11200" i="1" dirty="0" smtClean="0">
                <a:solidFill>
                  <a:srgbClr val="990099"/>
                </a:solidFill>
              </a:rPr>
              <a:t>нет и не может быть полноценного умственного развития.</a:t>
            </a:r>
          </a:p>
          <a:p>
            <a:pPr algn="r"/>
            <a:r>
              <a:rPr lang="ru-RU" sz="11200" i="1" dirty="0" smtClean="0">
                <a:solidFill>
                  <a:srgbClr val="990099"/>
                </a:solidFill>
              </a:rPr>
              <a:t> </a:t>
            </a:r>
            <a:r>
              <a:rPr lang="ru-RU" sz="11200" b="1" i="1" dirty="0" smtClean="0">
                <a:solidFill>
                  <a:srgbClr val="990099"/>
                </a:solidFill>
              </a:rPr>
              <a:t>Игра</a:t>
            </a:r>
            <a:r>
              <a:rPr lang="ru-RU" sz="11200" i="1" dirty="0" smtClean="0">
                <a:solidFill>
                  <a:srgbClr val="990099"/>
                </a:solidFill>
              </a:rPr>
              <a:t> – это огромное светлое окно, через которое в духовный мир ребенка вливается живительный поток преставлений, понятий. </a:t>
            </a:r>
          </a:p>
          <a:p>
            <a:pPr algn="r"/>
            <a:r>
              <a:rPr lang="ru-RU" sz="11200" b="1" i="1" dirty="0" smtClean="0">
                <a:solidFill>
                  <a:srgbClr val="990099"/>
                </a:solidFill>
              </a:rPr>
              <a:t>Игра</a:t>
            </a:r>
            <a:r>
              <a:rPr lang="ru-RU" sz="11200" i="1" dirty="0" smtClean="0">
                <a:solidFill>
                  <a:srgbClr val="990099"/>
                </a:solidFill>
              </a:rPr>
              <a:t> – это искра, зажигающая огонек пытливости и любознательности.</a:t>
            </a:r>
          </a:p>
          <a:p>
            <a:pPr algn="r"/>
            <a:endParaRPr lang="ru-RU" sz="11200" dirty="0" smtClean="0"/>
          </a:p>
          <a:p>
            <a:pPr algn="r"/>
            <a:r>
              <a:rPr lang="ru-RU" sz="11200" b="1" i="1" dirty="0" smtClean="0">
                <a:solidFill>
                  <a:srgbClr val="7030A0"/>
                </a:solidFill>
              </a:rPr>
              <a:t>В.А. Сухомлинский</a:t>
            </a:r>
            <a:endParaRPr lang="ru-RU" sz="11200" b="1" dirty="0" smtClean="0">
              <a:solidFill>
                <a:srgbClr val="7030A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201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СЕМИНАР-ПРАКТИКУМ «Развивающие игры нового поколения в интеллектуальном развитии дошкольников».</vt:lpstr>
      <vt:lpstr>      Задачи: -повышение профессиональной компетентности педагогов в области современных технологий; - развитие интеллектуальной и творческой активности педагогов ; -обучение педагогов методам применения игровых  инновационных технологий  </vt:lpstr>
      <vt:lpstr>«Игра – это огромное светлое окно,  через которое в духовный мир ребенка  вливается живительный поток представлений,  понятий об окружающем мире».                                В.А. Сухомлинский </vt:lpstr>
      <vt:lpstr>              «Играя – учимся, играя – познаём!» </vt:lpstr>
      <vt:lpstr> </vt:lpstr>
      <vt:lpstr>5. Презентация «Игры Воскобовича»    «МАСТЕР-КЛАСС»</vt:lpstr>
      <vt:lpstr>Слайд 7</vt:lpstr>
      <vt:lpstr>Слайд 8</vt:lpstr>
      <vt:lpstr>    </vt:lpstr>
      <vt:lpstr>СПАСИБО ЗА СОТРУДНИЧЕСТВО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146</cp:revision>
  <dcterms:modified xsi:type="dcterms:W3CDTF">2017-04-26T06:17:32Z</dcterms:modified>
</cp:coreProperties>
</file>