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85" r:id="rId2"/>
    <p:sldId id="287" r:id="rId3"/>
    <p:sldId id="269" r:id="rId4"/>
    <p:sldId id="258" r:id="rId5"/>
    <p:sldId id="257" r:id="rId6"/>
    <p:sldId id="259" r:id="rId7"/>
    <p:sldId id="263" r:id="rId8"/>
    <p:sldId id="266" r:id="rId9"/>
    <p:sldId id="295" r:id="rId10"/>
    <p:sldId id="264" r:id="rId11"/>
    <p:sldId id="265" r:id="rId12"/>
    <p:sldId id="268" r:id="rId13"/>
    <p:sldId id="276" r:id="rId14"/>
    <p:sldId id="273" r:id="rId15"/>
    <p:sldId id="277" r:id="rId16"/>
    <p:sldId id="271" r:id="rId17"/>
    <p:sldId id="279" r:id="rId18"/>
    <p:sldId id="274" r:id="rId19"/>
    <p:sldId id="297" r:id="rId20"/>
    <p:sldId id="299" r:id="rId21"/>
    <p:sldId id="288" r:id="rId22"/>
    <p:sldId id="300" r:id="rId23"/>
    <p:sldId id="307" r:id="rId24"/>
    <p:sldId id="301" r:id="rId25"/>
    <p:sldId id="303" r:id="rId26"/>
    <p:sldId id="305" r:id="rId27"/>
    <p:sldId id="291" r:id="rId28"/>
    <p:sldId id="308" r:id="rId29"/>
    <p:sldId id="31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BE96"/>
    <a:srgbClr val="BCA4A0"/>
    <a:srgbClr val="A05F50"/>
    <a:srgbClr val="FCFEB4"/>
    <a:srgbClr val="FEFFDD"/>
    <a:srgbClr val="DDD351"/>
    <a:srgbClr val="997561"/>
    <a:srgbClr val="8D75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3AA30F-7605-42CE-B926-8399FBAA38D2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054BAB-2B9C-497D-B282-2C7900F27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054BAB-2B9C-497D-B282-2C7900F27C7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606C-CEFE-429C-90FE-93D7B8C385D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D606C-CEFE-429C-90FE-93D7B8C385D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D670D-1EBF-462C-8C84-B3B0CC5CB3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2EBAD-E203-43C0-BE9E-86B689B20A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5794B-A3FC-4810-B5AE-8C06A225FF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0762E-6A7E-4F11-B291-7D5B6C0EFD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B1D50-7F14-47B7-BFA2-52E448346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BDCC5-C557-4C39-8EA1-E3ED450C1E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9B44C-A44E-428F-B571-991119025A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2DD42-B2F2-4C0E-99D4-EDDD3FB9D9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A487F-7308-4EAB-995B-C18DD39353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0E563-7F5E-4738-88A4-FF809484E2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B2383BD0-A0CD-4BD5-839D-15FFAAF61E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6A80238-C98E-4EAC-8070-C0E97AC1EA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dic.academic.ru/pictures/wiki/files/49/180px-Recycle001.svg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img.labirint.ru/images/nanya/books4/165143/big.jpg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elementy.ru/images/news/dna_pyramid_300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infuture.ru/filemanager/big-diag02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http://www.infuture.ru/filemanager/big-int01.jpg" TargetMode="Externa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eg"/><Relationship Id="rId7" Type="http://schemas.openxmlformats.org/officeDocument/2006/relationships/image" Target="http://www.virezki.ru/f/a0/ru/images/mebius/lm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56;&#1077;&#1092;&#1077;&#1088;&#1072;&#1090;%20&#1082;%20&#1053;&#1055;&#1050;\082%20Boccerini%20-%20Menuette.mp3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http://www.topnews.ru/upload/photo/4faeb06a/48d80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minchanin.esmasoft.com/images/minsk09b/moeb1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assets2.lookatme.ru/assets/article_image-image/05/69/67421/article_image-image-article.jpg" TargetMode="Externa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2.bp.blogspot.com/_GFhTL_IQFTU/TNZjF29yo3I/AAAAAAAAAGo/_MTim1CuT6g/s1600/R8-Charts-Nadi-man.jpg" TargetMode="External"/><Relationship Id="rId5" Type="http://schemas.openxmlformats.org/officeDocument/2006/relationships/image" Target="../media/image34.jpeg"/><Relationship Id="rId4" Type="http://schemas.openxmlformats.org/officeDocument/2006/relationships/image" Target="http://citycelebrity.ru/uploads/user_post_pics/03afdb742d1f999046683af329b031eb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univer.omsk.su/omsk/Edu/Math/mmebius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zelenb.com/uploads/posts/2009-04/1241016762_ribbon1.gif" TargetMode="External"/><Relationship Id="rId5" Type="http://schemas.openxmlformats.org/officeDocument/2006/relationships/image" Target="../media/image8.png"/><Relationship Id="rId4" Type="http://schemas.openxmlformats.org/officeDocument/2006/relationships/image" Target="http://zelenb.com/uploads/posts/2009-04/1241016727_ribbon2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и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8286809" cy="407196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2DD42-B2F2-4C0E-99D4-EDDD3FB9D97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42910" y="214290"/>
            <a:ext cx="7954962" cy="1373207"/>
          </a:xfrm>
          <a:prstGeom prst="flowChartPunchedTap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684213" y="642917"/>
            <a:ext cx="7127875" cy="92869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2406"/>
              </a:avLst>
            </a:prstTxWarp>
          </a:bodyPr>
          <a:lstStyle/>
          <a:p>
            <a:pPr algn="ctr"/>
            <a:r>
              <a:rPr lang="ru-RU" sz="8000" kern="10" dirty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Удивительный лист Мёбиуса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flipH="1">
            <a:off x="0" y="5286388"/>
            <a:ext cx="8929718" cy="1571612"/>
          </a:xfrm>
          <a:prstGeom prst="wedgeRoundRectCallout">
            <a:avLst>
              <a:gd name="adj1" fmla="val -30556"/>
              <a:gd name="adj2" fmla="val -14347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/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Презентация  к семинару: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«Развивающие игры нового поколения в интеллектуальном развитии дошкольников»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Бормотина  В.Р. – методист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68288" y="1031875"/>
            <a:ext cx="4176712" cy="5178425"/>
          </a:xfrm>
          <a:prstGeom prst="wedgeRoundRectCallout">
            <a:avLst>
              <a:gd name="adj1" fmla="val 67027"/>
              <a:gd name="adj2" fmla="val -43882"/>
              <a:gd name="adj3" fmla="val 16667"/>
            </a:avLst>
          </a:prstGeom>
          <a:solidFill>
            <a:srgbClr val="FEFF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4427538" y="333375"/>
            <a:ext cx="338455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1968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4248150" cy="4641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 smtClean="0"/>
              <a:t>      </a:t>
            </a:r>
            <a:r>
              <a:rPr lang="ru-RU" sz="2400" dirty="0" smtClean="0"/>
              <a:t>Зададимся вопросом: 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    сколько сторон у этого куска бумаги? Две, как 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    у любого другого? А ничего подобного. У него ОДНА сторона. Не верите? Хотите – проверьте: попробуйте закрасить это кольцо с одной стороны. </a:t>
            </a:r>
          </a:p>
        </p:txBody>
      </p:sp>
      <p:sp>
        <p:nvSpPr>
          <p:cNvPr id="1024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F17EEA-30F4-4B41-AB3A-6C1C446B5804}" type="slidenum">
              <a:rPr lang="ru-RU" smtClean="0"/>
              <a:pPr/>
              <a:t>10</a:t>
            </a:fld>
            <a:endParaRPr lang="ru-RU" smtClean="0"/>
          </a:p>
        </p:txBody>
      </p:sp>
      <p:pic>
        <p:nvPicPr>
          <p:cNvPr id="11271" name="Picture 7" descr="Фото-00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2060575"/>
            <a:ext cx="3213100" cy="428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 flipH="1">
            <a:off x="323850" y="692150"/>
            <a:ext cx="3816350" cy="5257800"/>
          </a:xfrm>
          <a:prstGeom prst="wedgeRoundRectCallout">
            <a:avLst>
              <a:gd name="adj1" fmla="val -65227"/>
              <a:gd name="adj2" fmla="val -32"/>
              <a:gd name="adj3" fmla="val 16667"/>
            </a:avLst>
          </a:prstGeom>
          <a:solidFill>
            <a:srgbClr val="FE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3527425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Красим, не отрываемся, на другую сторону не переходим. Красим... Закрасили? А где же вторая, чистая сторона? Нет? </a:t>
            </a:r>
            <a:r>
              <a:rPr lang="en-US" sz="2800" dirty="0" smtClean="0"/>
              <a:t>          </a:t>
            </a:r>
            <a:r>
              <a:rPr lang="ru-RU" sz="2800" dirty="0" smtClean="0"/>
              <a:t>Ну то-то. </a:t>
            </a:r>
          </a:p>
          <a:p>
            <a:pPr eaLnBrk="1" hangingPunct="1"/>
            <a:endParaRPr lang="ru-RU" sz="2800" dirty="0" smtClean="0"/>
          </a:p>
        </p:txBody>
      </p:sp>
      <p:sp>
        <p:nvSpPr>
          <p:cNvPr id="1127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749941-E8B8-4793-B5CC-C3AD28D176A3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12294" name="Picture 6" descr="Фото-00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333375"/>
            <a:ext cx="3851275" cy="288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Фото-00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3573463"/>
            <a:ext cx="3995738" cy="29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ChangeArrowheads="1"/>
          </p:cNvSpPr>
          <p:nvPr/>
        </p:nvSpPr>
        <p:spPr bwMode="auto">
          <a:xfrm flipH="1">
            <a:off x="323850" y="1125538"/>
            <a:ext cx="4464050" cy="5183187"/>
          </a:xfrm>
          <a:prstGeom prst="wedgeRoundRectCallout">
            <a:avLst>
              <a:gd name="adj1" fmla="val -61644"/>
              <a:gd name="adj2" fmla="val -43778"/>
              <a:gd name="adj3" fmla="val 16667"/>
            </a:avLst>
          </a:prstGeom>
          <a:solidFill>
            <a:srgbClr val="FE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76275"/>
            <a:ext cx="4402137" cy="5505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   Теперь второй вопрос.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  </a:t>
            </a:r>
            <a:r>
              <a:rPr lang="ru-RU" sz="2000" dirty="0" smtClean="0"/>
              <a:t>Что будет, если разрезать обычное кольцо?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Конечно же, два обычных  кольца.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 А что случится, если разрезать вдоль по середине  лист Мёбиуса,  по всей длине? Два кольца половинной ширины? А ничего подобного. А что? Не скажу. Разрежьте сами.</a:t>
            </a:r>
            <a:r>
              <a:rPr lang="ru-RU" sz="1800" dirty="0" smtClean="0"/>
              <a:t> </a:t>
            </a:r>
          </a:p>
        </p:txBody>
      </p:sp>
      <p:sp>
        <p:nvSpPr>
          <p:cNvPr id="1229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817B33-B4D7-4389-A1AF-DF5F7E95F352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15364" name="Picture 4" descr="Фото-0051"/>
          <p:cNvPicPr>
            <a:picLocks noChangeAspect="1" noChangeArrowheads="1"/>
          </p:cNvPicPr>
          <p:nvPr/>
        </p:nvPicPr>
        <p:blipFill>
          <a:blip r:embed="rId2" cstate="email">
            <a:lum contrast="12000"/>
          </a:blip>
          <a:srcRect/>
          <a:stretch>
            <a:fillRect/>
          </a:stretch>
        </p:blipFill>
        <p:spPr bwMode="auto">
          <a:xfrm>
            <a:off x="5219700" y="1412875"/>
            <a:ext cx="3727450" cy="482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4427538" y="0"/>
            <a:ext cx="3384550" cy="191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1968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 вот что получилось у меня</a:t>
            </a:r>
          </a:p>
        </p:txBody>
      </p:sp>
      <p:pic>
        <p:nvPicPr>
          <p:cNvPr id="24580" name="Picture 4" descr="Фото-005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1857364"/>
            <a:ext cx="6985000" cy="36734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4661FD-3D6C-43A1-863A-98E8D1C559DB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95288" y="5300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600">
                <a:solidFill>
                  <a:schemeClr val="tx2"/>
                </a:solidFill>
              </a:rPr>
              <a:t>Лента перекручена два раза.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6"/>
          <p:cNvSpPr>
            <a:spLocks noChangeArrowheads="1"/>
          </p:cNvSpPr>
          <p:nvPr/>
        </p:nvSpPr>
        <p:spPr bwMode="auto">
          <a:xfrm flipH="1">
            <a:off x="395288" y="1412875"/>
            <a:ext cx="3095625" cy="4752975"/>
          </a:xfrm>
          <a:prstGeom prst="wedgeRoundRectCallout">
            <a:avLst>
              <a:gd name="adj1" fmla="val -64514"/>
              <a:gd name="adj2" fmla="val -2574"/>
              <a:gd name="adj3" fmla="val 16667"/>
            </a:avLst>
          </a:prstGeom>
          <a:solidFill>
            <a:srgbClr val="FE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0353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А если лист Мебиуса разделить на три части и разрезать по линиям?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  Три ленты? А ничего подобного! </a:t>
            </a:r>
          </a:p>
        </p:txBody>
      </p:sp>
      <p:sp>
        <p:nvSpPr>
          <p:cNvPr id="1639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4EB2A4-FF03-4417-91AF-5B490269C9BA}" type="slidenum">
              <a:rPr lang="ru-RU" smtClean="0"/>
              <a:pPr/>
              <a:t>14</a:t>
            </a:fld>
            <a:endParaRPr lang="ru-RU" smtClean="0"/>
          </a:p>
        </p:txBody>
      </p:sp>
      <p:pic>
        <p:nvPicPr>
          <p:cNvPr id="21508" name="Picture 4" descr="Фото-00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620713"/>
            <a:ext cx="4176713" cy="554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2124075" y="333375"/>
            <a:ext cx="3384550" cy="191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1968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5"/>
          <p:cNvSpPr>
            <a:spLocks noChangeArrowheads="1"/>
          </p:cNvSpPr>
          <p:nvPr/>
        </p:nvSpPr>
        <p:spPr bwMode="auto">
          <a:xfrm flipH="1">
            <a:off x="323850" y="333375"/>
            <a:ext cx="8496300" cy="2232025"/>
          </a:xfrm>
          <a:prstGeom prst="wedgeRoundRectCallout">
            <a:avLst>
              <a:gd name="adj1" fmla="val -34755"/>
              <a:gd name="adj2" fmla="val 70056"/>
              <a:gd name="adj3" fmla="val 16667"/>
            </a:avLst>
          </a:prstGeom>
          <a:solidFill>
            <a:srgbClr val="FE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229600" cy="19002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Получим  два  сцепленных  кольца.  Одно  из  них  вдвое   длиннее  исходного  и  перекручено  два  раза. Второе-  лист  Мёбиуса,  ширина  которого  втрое  меньше,  чем  у  исходного. </a:t>
            </a:r>
          </a:p>
        </p:txBody>
      </p:sp>
      <p:sp>
        <p:nvSpPr>
          <p:cNvPr id="1741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DD7A92-6AFA-4A77-AECA-E15E0BE60718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25604" name="Picture 4" descr="Фото-005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3141663"/>
            <a:ext cx="7777162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 flipH="1">
            <a:off x="323850" y="404813"/>
            <a:ext cx="3743325" cy="5903912"/>
          </a:xfrm>
          <a:prstGeom prst="wedgeRoundRectCallout">
            <a:avLst>
              <a:gd name="adj1" fmla="val -73880"/>
              <a:gd name="adj2" fmla="val -32792"/>
              <a:gd name="adj3" fmla="val 16667"/>
            </a:avLst>
          </a:prstGeom>
          <a:solidFill>
            <a:srgbClr val="FE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3527425" cy="4968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</a:t>
            </a:r>
            <a:r>
              <a:rPr lang="ru-RU" sz="2800" b="1" dirty="0" smtClean="0"/>
              <a:t>Человечек - перевертыш.</a:t>
            </a:r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2800" dirty="0" smtClean="0"/>
              <a:t>      Вырежем  бумажного  человечка  и  отправим  его  вдоль  пунктира,  идущего  посередине  листа  Мёбиуса.  </a:t>
            </a:r>
          </a:p>
        </p:txBody>
      </p:sp>
      <p:sp>
        <p:nvSpPr>
          <p:cNvPr id="1843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57A6D2-2190-4022-B887-B6815F154177}" type="slidenum">
              <a:rPr lang="ru-RU" smtClean="0"/>
              <a:pPr/>
              <a:t>16</a:t>
            </a:fld>
            <a:endParaRPr lang="ru-RU" smtClean="0"/>
          </a:p>
        </p:txBody>
      </p:sp>
      <p:pic>
        <p:nvPicPr>
          <p:cNvPr id="19461" name="Picture 5" descr="Фото-005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765175"/>
            <a:ext cx="3738562" cy="4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ChangeArrowheads="1"/>
          </p:cNvSpPr>
          <p:nvPr/>
        </p:nvSpPr>
        <p:spPr bwMode="auto">
          <a:xfrm flipH="1">
            <a:off x="323850" y="404813"/>
            <a:ext cx="3743325" cy="5903912"/>
          </a:xfrm>
          <a:prstGeom prst="wedgeRoundRectCallout">
            <a:avLst>
              <a:gd name="adj1" fmla="val -74472"/>
              <a:gd name="adj2" fmla="val -37310"/>
              <a:gd name="adj3" fmla="val 16667"/>
            </a:avLst>
          </a:prstGeom>
          <a:solidFill>
            <a:srgbClr val="FE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3322638" cy="5505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   Он  вернется к  месту  старта.  Но  в   перевернутом виде!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   А   чтобы  он  вернулся  к  старту  в нормальном  положении,  ему    нужно  совершить  ещё  одно «</a:t>
            </a:r>
            <a:r>
              <a:rPr lang="ru-RU" sz="2400" dirty="0" err="1" smtClean="0"/>
              <a:t>круголистное</a:t>
            </a:r>
            <a:r>
              <a:rPr lang="ru-RU" sz="2400" dirty="0" smtClean="0"/>
              <a:t> »    путешествие.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     Проверьте  это дома !</a:t>
            </a:r>
          </a:p>
        </p:txBody>
      </p:sp>
      <p:sp>
        <p:nvSpPr>
          <p:cNvPr id="1946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B6E57E-545E-4151-A145-375A0A9D457B}" type="slidenum">
              <a:rPr lang="ru-RU" smtClean="0"/>
              <a:pPr/>
              <a:t>17</a:t>
            </a:fld>
            <a:endParaRPr lang="ru-RU" smtClean="0"/>
          </a:p>
        </p:txBody>
      </p:sp>
      <p:pic>
        <p:nvPicPr>
          <p:cNvPr id="27652" name="Picture 4" descr="Фото-00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981075"/>
            <a:ext cx="3794125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5"/>
          <p:cNvSpPr>
            <a:spLocks noChangeArrowheads="1"/>
          </p:cNvSpPr>
          <p:nvPr/>
        </p:nvSpPr>
        <p:spPr bwMode="auto">
          <a:xfrm>
            <a:off x="323850" y="0"/>
            <a:ext cx="8496300" cy="6804025"/>
          </a:xfrm>
          <a:prstGeom prst="horizontalScroll">
            <a:avLst>
              <a:gd name="adj" fmla="val 12500"/>
            </a:avLst>
          </a:prstGeom>
          <a:solidFill>
            <a:srgbClr val="FEF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125538"/>
            <a:ext cx="7559675" cy="50006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2800" dirty="0" smtClean="0"/>
              <a:t>   Исследуйте дальше эту поразительную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   (и тем не менее совершенно реальную) одностороннюю поверхность, и вы получите море удовольствия. Это очень успокаивает расстроенные трудными  буднями  нервы, уверяю вас. </a:t>
            </a:r>
          </a:p>
          <a:p>
            <a:pPr eaLnBrk="1" hangingPunct="1">
              <a:buFontTx/>
              <a:buNone/>
            </a:pPr>
            <a:endParaRPr lang="ru-RU" sz="2800" dirty="0" smtClean="0"/>
          </a:p>
          <a:p>
            <a:pPr eaLnBrk="1" hangingPunct="1">
              <a:buFontTx/>
              <a:buNone/>
            </a:pPr>
            <a:r>
              <a:rPr lang="ru-RU" sz="2800" dirty="0" smtClean="0"/>
              <a:t>Что может быть полезнее Чистого Знания? </a:t>
            </a:r>
          </a:p>
          <a:p>
            <a:pPr eaLnBrk="1" hangingPunct="1"/>
            <a:endParaRPr lang="ru-RU" sz="2800" dirty="0" smtClean="0"/>
          </a:p>
        </p:txBody>
      </p:sp>
      <p:sp>
        <p:nvSpPr>
          <p:cNvPr id="2048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E22870-42FF-409A-AB43-ECA3284C0C14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rgbClr val="FF33CC"/>
                </a:solidFill>
              </a:rPr>
              <a:t>Искусство и технология</a:t>
            </a:r>
          </a:p>
        </p:txBody>
      </p:sp>
      <p:pic>
        <p:nvPicPr>
          <p:cNvPr id="9219" name="Picture 5" descr="http://dic.academic.ru/pictures/wiki/files/49/180px-Recycle001.svg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331913" y="1628775"/>
            <a:ext cx="1714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348038" y="1484313"/>
            <a:ext cx="5089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Международный символ переработки </a:t>
            </a:r>
          </a:p>
          <a:p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представляет собой Лист Мёбиуса.</a:t>
            </a:r>
          </a:p>
        </p:txBody>
      </p:sp>
      <p:pic>
        <p:nvPicPr>
          <p:cNvPr id="9221" name="Picture 7" descr="http://img.labirint.ru/images/nanya/books4/165143/big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364163" y="2420938"/>
            <a:ext cx="29527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285720" y="3500438"/>
            <a:ext cx="49339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Чудесные свойства ленты тут же </a:t>
            </a:r>
            <a:r>
              <a:rPr lang="ru-RU" sz="2400" b="1" dirty="0" smtClean="0">
                <a:solidFill>
                  <a:srgbClr val="00B050"/>
                </a:solidFill>
              </a:rPr>
              <a:t>породили </a:t>
            </a:r>
            <a:r>
              <a:rPr lang="ru-RU" sz="2400" b="1" dirty="0">
                <a:solidFill>
                  <a:srgbClr val="00B050"/>
                </a:solidFill>
              </a:rPr>
              <a:t>множество научных трудов,  изобретений, а также многочисленных фантастических рассказов.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ChangeArrowheads="1"/>
          </p:cNvSpPr>
          <p:nvPr/>
        </p:nvSpPr>
        <p:spPr bwMode="auto">
          <a:xfrm>
            <a:off x="323850" y="571480"/>
            <a:ext cx="8496300" cy="5378470"/>
          </a:xfrm>
          <a:prstGeom prst="horizontalScroll">
            <a:avLst>
              <a:gd name="adj" fmla="val 12500"/>
            </a:avLst>
          </a:prstGeom>
          <a:solidFill>
            <a:srgbClr val="FEF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2"/>
            <a:ext cx="8229600" cy="145096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</a:t>
            </a:r>
            <a:br>
              <a:rPr lang="ru-RU" b="1" dirty="0" smtClean="0"/>
            </a:br>
            <a:r>
              <a:rPr lang="ru-RU" b="1" dirty="0" smtClean="0"/>
              <a:t>                     </a:t>
            </a:r>
            <a:br>
              <a:rPr lang="ru-RU" b="1" dirty="0" smtClean="0"/>
            </a:br>
            <a:r>
              <a:rPr lang="ru-RU" b="1" dirty="0" smtClean="0"/>
              <a:t>                      Предисловие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2214554"/>
            <a:ext cx="7283450" cy="2870209"/>
          </a:xfrm>
          <a:solidFill>
            <a:srgbClr val="FEFFDD"/>
          </a:solidFill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ru-RU" sz="2800" dirty="0" smtClean="0"/>
              <a:t>   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Многие знают, что такое лента (лист) Мёбиуса. 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   Тем, кто ещё не знаком с удивительным листом, который  относится к «математическим неожиданностям», я предлагаю вместе  провести исследование и окунуться в светлое чувство познания. 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 </a:t>
            </a:r>
          </a:p>
        </p:txBody>
      </p:sp>
      <p:sp>
        <p:nvSpPr>
          <p:cNvPr id="307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C54545-0DD5-4331-A0ED-6B0D1BC701D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elementy.ru/images/news/dna_pyramid_300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11188" y="188913"/>
            <a:ext cx="33845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071935" y="981075"/>
            <a:ext cx="49292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Есть гипотеза, что спираль </a:t>
            </a:r>
            <a:r>
              <a:rPr lang="ru-RU" sz="2400" b="1" dirty="0" smtClean="0">
                <a:solidFill>
                  <a:srgbClr val="00B050"/>
                </a:solidFill>
              </a:rPr>
              <a:t>ДНК  человека  </a:t>
            </a:r>
            <a:r>
              <a:rPr lang="ru-RU" sz="2400" b="1" dirty="0">
                <a:solidFill>
                  <a:srgbClr val="00B050"/>
                </a:solidFill>
              </a:rPr>
              <a:t>сама по себе тоже </a:t>
            </a:r>
            <a:r>
              <a:rPr lang="ru-RU" sz="2400" b="1" dirty="0" smtClean="0">
                <a:solidFill>
                  <a:srgbClr val="00B050"/>
                </a:solidFill>
              </a:rPr>
              <a:t> является  </a:t>
            </a:r>
            <a:r>
              <a:rPr lang="ru-RU" sz="2400" b="1" dirty="0">
                <a:solidFill>
                  <a:srgbClr val="00B050"/>
                </a:solidFill>
              </a:rPr>
              <a:t>фрагментом ленты </a:t>
            </a:r>
            <a:r>
              <a:rPr lang="ru-RU" sz="2400" b="1" dirty="0" smtClean="0">
                <a:solidFill>
                  <a:srgbClr val="00B050"/>
                </a:solidFill>
              </a:rPr>
              <a:t> Мебиуса</a:t>
            </a:r>
            <a:r>
              <a:rPr lang="ru-RU" sz="2400" b="1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10244" name="Picture 7" descr="Human-DNA-Sequencing-pictur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500438"/>
            <a:ext cx="53371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A487F-7308-4EAB-995B-C18DD393538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" name="Содержимое 6" descr="л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35336"/>
            <a:ext cx="7972452" cy="68695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infuture.ru/filemanager/big-diag0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4550724" cy="349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http://www.infuture.ru/filemanager/big-int01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497468" y="0"/>
            <a:ext cx="467326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big-lead01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929066"/>
            <a:ext cx="40671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63575" y="3640138"/>
            <a:ext cx="33970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Невероятный проект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новой библиотеки в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Астане, Казахстан.</a:t>
            </a:r>
          </a:p>
          <a:p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A487F-7308-4EAB-995B-C18DD393538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3" name="Содержимое 5" descr="л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0"/>
            <a:ext cx="74822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…И знаменитая топологическая фигура - «Лист Мёбиуса»...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85720" y="1214422"/>
            <a:ext cx="28575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18_sma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1773238"/>
            <a:ext cx="20161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http://www.virezki.ru/f/a0/ru/images/mebius/lm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3995738" y="2708275"/>
            <a:ext cx="2155825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33CC"/>
                </a:solidFill>
              </a:rPr>
              <a:t>Лента Мёбиуса в скульптуре представлена в различных вариантах: </a:t>
            </a:r>
            <a:r>
              <a:rPr lang="ru-RU" sz="2400" b="1" dirty="0" smtClean="0">
                <a:solidFill>
                  <a:srgbClr val="FF33CC"/>
                </a:solidFill>
              </a:rPr>
              <a:t> от </a:t>
            </a:r>
            <a:r>
              <a:rPr lang="ru-RU" sz="2400" b="1" dirty="0">
                <a:solidFill>
                  <a:srgbClr val="FF33CC"/>
                </a:solidFill>
              </a:rPr>
              <a:t>традиционных до самых невероятных…</a:t>
            </a:r>
            <a:r>
              <a:rPr lang="ru-RU" sz="2400" b="1" dirty="0"/>
              <a:t> 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357158" y="5000636"/>
            <a:ext cx="31226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Данная скульптура </a:t>
            </a:r>
          </a:p>
          <a:p>
            <a:r>
              <a:rPr lang="ru-RU" b="1" dirty="0">
                <a:solidFill>
                  <a:srgbClr val="00B050"/>
                </a:solidFill>
              </a:rPr>
              <a:t>составлена из множества</a:t>
            </a:r>
          </a:p>
          <a:p>
            <a:r>
              <a:rPr lang="ru-RU" b="1" dirty="0">
                <a:solidFill>
                  <a:srgbClr val="00B050"/>
                </a:solidFill>
              </a:rPr>
              <a:t> консервных банок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6640513" y="5465763"/>
            <a:ext cx="1974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Лист Мёбиуса и</a:t>
            </a:r>
          </a:p>
          <a:p>
            <a:r>
              <a:rPr lang="ru-RU" b="1" dirty="0">
                <a:solidFill>
                  <a:srgbClr val="00B050"/>
                </a:solidFill>
              </a:rPr>
              <a:t>                  шар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3276600" y="1341438"/>
            <a:ext cx="3165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Литография с</a:t>
            </a:r>
            <a:r>
              <a:rPr lang="en-US" b="1" dirty="0">
                <a:solidFill>
                  <a:srgbClr val="00B050"/>
                </a:solidFill>
              </a:rPr>
              <a:t> </a:t>
            </a:r>
            <a:r>
              <a:rPr lang="ru-RU" b="1" dirty="0">
                <a:solidFill>
                  <a:srgbClr val="00B050"/>
                </a:solidFill>
              </a:rPr>
              <a:t>муравьями</a:t>
            </a:r>
          </a:p>
          <a:p>
            <a:r>
              <a:rPr lang="ru-RU" b="1" dirty="0">
                <a:solidFill>
                  <a:srgbClr val="00B050"/>
                </a:solidFill>
              </a:rPr>
              <a:t> принадлежит известному</a:t>
            </a:r>
          </a:p>
          <a:p>
            <a:r>
              <a:rPr lang="ru-RU" b="1" dirty="0">
                <a:solidFill>
                  <a:srgbClr val="00B050"/>
                </a:solidFill>
              </a:rPr>
              <a:t> голландскому художнику</a:t>
            </a:r>
          </a:p>
          <a:p>
            <a:r>
              <a:rPr lang="ru-RU" b="1" dirty="0">
                <a:solidFill>
                  <a:srgbClr val="00B050"/>
                </a:solidFill>
              </a:rPr>
              <a:t> Морису </a:t>
            </a:r>
            <a:r>
              <a:rPr lang="ru-RU" b="1" dirty="0" err="1">
                <a:solidFill>
                  <a:srgbClr val="00B050"/>
                </a:solidFill>
              </a:rPr>
              <a:t>Эшеру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8079" name="082 Boccerini - Menuett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4597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8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9"/>
                  </p:tgtEl>
                </p:cond>
              </p:nextCondLst>
            </p:seq>
            <p:audio>
              <p:cMediaNode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7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857620" y="0"/>
            <a:ext cx="528638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Монумент у здания Президиума Национальной  академии наук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В Минске</a:t>
            </a:r>
          </a:p>
        </p:txBody>
      </p:sp>
      <p:pic>
        <p:nvPicPr>
          <p:cNvPr id="13315" name="Picture 5" descr="http://minchanin.esmasoft.com/images/minsk09b/moeb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7213" y="260350"/>
            <a:ext cx="3758975" cy="466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http://assets2.lookatme.ru/assets/article_image-image/05/69/67421/article_image-image-article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643438" y="1404566"/>
            <a:ext cx="4065621" cy="545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" y="5300663"/>
            <a:ext cx="43576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Памятник ленте Мёбиуса 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                      в Москве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citycelebrity.ru/uploads/user_post_pics/03afdb742d1f999046683af329b031eb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356100" y="260350"/>
            <a:ext cx="45132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http://2.bp.blogspot.com/_GFhTL_IQFTU/TNZjF29yo3I/AAAAAAAAAGo/_MTim1CuT6g/s1600/R8-Charts-Nadi-man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357158" y="2571744"/>
            <a:ext cx="33147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000497" y="3929066"/>
            <a:ext cx="51435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В практике индийской йоги 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используется принцип движения 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энергетических потоков по 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траектории листа Мёбиуса.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" y="928670"/>
            <a:ext cx="4357685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Среди ювелирных изделий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также встречается 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                 лента Мёбиуса.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23850" y="0"/>
            <a:ext cx="8496300" cy="6804025"/>
          </a:xfrm>
          <a:prstGeom prst="horizontalScroll">
            <a:avLst>
              <a:gd name="adj" fmla="val 12500"/>
            </a:avLst>
          </a:prstGeom>
          <a:solidFill>
            <a:srgbClr val="FEF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виде ленты Мёбиуса делают полосу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ленточного конвейера,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позволяет ему работать дольше,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потому что вся поверхность ленты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равномерно изнашивается.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Ленты Мёбиуса применяются в системах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записи на непрерывную плёнку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(чтобы удвоить время записи).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матричных принтерах красящая лента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имела вид листа Мёбиуса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увеличения срока годности.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85720" y="53975"/>
            <a:ext cx="8496300" cy="6804025"/>
          </a:xfrm>
          <a:prstGeom prst="horizontalScroll">
            <a:avLst>
              <a:gd name="adj" fmla="val 12500"/>
            </a:avLst>
          </a:prstGeom>
          <a:solidFill>
            <a:srgbClr val="FEF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14480" y="1052513"/>
            <a:ext cx="6072230" cy="733413"/>
          </a:xfrm>
          <a:prstGeom prst="rect">
            <a:avLst/>
          </a:prstGeom>
        </p:spPr>
        <p:txBody>
          <a:bodyPr vert="horz" lIns="0" tIns="45720" rIns="0" bIns="0" anchor="b">
            <a:normAutofit fontScale="97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Вывод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31913" y="1989138"/>
            <a:ext cx="7353300" cy="3887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Лист Мёбиуса – удивительный феномен.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Его можно исследовать до бесконечности, мы рассмотрели лишь некоторые его свойства. Надеюсь, что я вас заинтересовала и вы продолжите исследования этого непредсказуемого листа.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и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8286809" cy="435771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2DD42-B2F2-4C0E-99D4-EDDD3FB9D97F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642910" y="214290"/>
            <a:ext cx="7954962" cy="1373207"/>
          </a:xfrm>
          <a:prstGeom prst="flowChartPunchedTap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684213" y="642917"/>
            <a:ext cx="7127875" cy="92869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2406"/>
              </a:avLst>
            </a:prstTxWarp>
          </a:bodyPr>
          <a:lstStyle/>
          <a:p>
            <a:pPr algn="ctr"/>
            <a:r>
              <a:rPr lang="ru-RU" sz="80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Спасибо за внимание</a:t>
            </a:r>
            <a:endParaRPr lang="ru-RU" sz="8000" kern="10" dirty="0">
              <a:ln w="9525">
                <a:noFill/>
                <a:round/>
                <a:headEnd/>
                <a:tailEnd/>
              </a:ln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flipH="1">
            <a:off x="0" y="5572140"/>
            <a:ext cx="8929718" cy="1285860"/>
          </a:xfrm>
          <a:prstGeom prst="wedgeRoundRectCallout">
            <a:avLst>
              <a:gd name="adj1" fmla="val -30556"/>
              <a:gd name="adj2" fmla="val -14347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Методист : Бормотина В.Р.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ChangeArrowheads="1"/>
          </p:cNvSpPr>
          <p:nvPr/>
        </p:nvSpPr>
        <p:spPr bwMode="auto">
          <a:xfrm>
            <a:off x="323850" y="0"/>
            <a:ext cx="8496300" cy="6804025"/>
          </a:xfrm>
          <a:prstGeom prst="horizontalScroll">
            <a:avLst>
              <a:gd name="adj" fmla="val 12500"/>
            </a:avLst>
          </a:prstGeom>
          <a:solidFill>
            <a:srgbClr val="FEF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708400" y="908050"/>
            <a:ext cx="4967288" cy="5329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     </a:t>
            </a:r>
            <a:r>
              <a:rPr lang="ru-RU" sz="1800" dirty="0" smtClean="0"/>
              <a:t>Таинственный  и  знаменитый  лист Мёбиуса (иногда  говорят : лента  Мёбиуса)  придумал  в 1858г. немецкий  геометр  Август Фердинанд Мёбиус (1790-1868),  ученик «короля  математиков» Гаусса.  Мёбиус  был  первоначально  астрономом,  как Гаусс  и  многие  другие  из  тех,  кому  математика  обязана  своим  развитием.  В  те  времена  занятия  математикой  не  встречали  поддержки,  а  астрономия  давала  достаточно  денег,  чтобы  не  думать  о  них,   и  оставляла  время  для  собственных  размышлений.  И  Мёбиус  стал  одним  из  крупнейших геометров  Х</a:t>
            </a:r>
            <a:r>
              <a:rPr lang="en-US" sz="1800" dirty="0" smtClean="0"/>
              <a:t>I</a:t>
            </a:r>
            <a:r>
              <a:rPr lang="ru-RU" sz="1800" dirty="0" smtClean="0"/>
              <a:t>Х  в.  В  возрасте  68 лет  ему удалось  сделать  открытие  поразительной  красоты.  Это  открытие  односторонних  поверхностей,  одна  из  которых – лист  Мёбиуса. </a:t>
            </a:r>
          </a:p>
        </p:txBody>
      </p:sp>
      <p:sp>
        <p:nvSpPr>
          <p:cNvPr id="410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756B7D-FCB1-472E-A68C-5FA07F419FB3}" type="slidenum">
              <a:rPr lang="ru-RU" smtClean="0"/>
              <a:pPr/>
              <a:t>3</a:t>
            </a:fld>
            <a:endParaRPr lang="ru-RU" smtClean="0"/>
          </a:p>
        </p:txBody>
      </p:sp>
      <p:pic>
        <p:nvPicPr>
          <p:cNvPr id="4100" name="Picture 6" descr="mmebi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7775" y="1773238"/>
            <a:ext cx="26050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5"/>
          <p:cNvSpPr>
            <a:spLocks noChangeArrowheads="1"/>
          </p:cNvSpPr>
          <p:nvPr/>
        </p:nvSpPr>
        <p:spPr bwMode="auto">
          <a:xfrm>
            <a:off x="323850" y="0"/>
            <a:ext cx="8496300" cy="6804025"/>
          </a:xfrm>
          <a:prstGeom prst="horizontalScroll">
            <a:avLst>
              <a:gd name="adj" fmla="val 12500"/>
            </a:avLst>
          </a:prstGeom>
          <a:solidFill>
            <a:srgbClr val="FEFF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412875"/>
            <a:ext cx="7294562" cy="4895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/>
              <a:t>      Лист Мёбиуса – один из объектов области математики под названием «топология» (по-другому – «геометрия положений»). Удивительные свойства листа Мёбиуса – он имеет </a:t>
            </a:r>
            <a:r>
              <a:rPr lang="ru-RU" sz="2400" b="1" dirty="0" smtClean="0"/>
              <a:t>один край, одну сторону. 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В евклидовом пространстве существуют два типа полос Мёбиуса в зависимости от направления закручивания: правые и левые. </a:t>
            </a:r>
          </a:p>
        </p:txBody>
      </p:sp>
      <p:sp>
        <p:nvSpPr>
          <p:cNvPr id="512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078CEA-EE77-4653-9219-0712730434D1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150" name="Picture 7" descr="Что такое лента Мёбиуса и зачем ее надо резать?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6000"/>
          </a:blip>
          <a:srcRect/>
          <a:stretch>
            <a:fillRect/>
          </a:stretch>
        </p:blipFill>
        <p:spPr>
          <a:xfrm>
            <a:off x="5524500" y="-214338"/>
            <a:ext cx="3619500" cy="2247900"/>
          </a:xfrm>
          <a:noFill/>
        </p:spPr>
      </p:pic>
      <p:sp>
        <p:nvSpPr>
          <p:cNvPr id="615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2DB62B-80DD-4580-940F-6B713E555D79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6147" name="AutoShape 8"/>
          <p:cNvSpPr>
            <a:spLocks noChangeArrowheads="1"/>
          </p:cNvSpPr>
          <p:nvPr/>
        </p:nvSpPr>
        <p:spPr bwMode="auto">
          <a:xfrm rot="10800000">
            <a:off x="0" y="2690806"/>
            <a:ext cx="8820150" cy="4167194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CFA041"/>
              </a:gs>
              <a:gs pos="50000">
                <a:srgbClr val="BCA4A0"/>
              </a:gs>
              <a:gs pos="100000">
                <a:srgbClr val="CFA04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331913" y="1700213"/>
            <a:ext cx="6553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 b="1" dirty="0" smtClean="0"/>
          </a:p>
          <a:p>
            <a:pPr>
              <a:spcBef>
                <a:spcPct val="50000"/>
              </a:spcBef>
            </a:pPr>
            <a:endParaRPr lang="ru-RU" sz="2800" b="1" dirty="0" smtClean="0"/>
          </a:p>
          <a:p>
            <a:pPr>
              <a:spcBef>
                <a:spcPct val="50000"/>
              </a:spcBef>
            </a:pPr>
            <a:endParaRPr lang="ru-RU" sz="2800" b="1" dirty="0" smtClean="0"/>
          </a:p>
          <a:p>
            <a:pPr>
              <a:spcBef>
                <a:spcPct val="50000"/>
              </a:spcBef>
            </a:pPr>
            <a:endParaRPr lang="ru-RU" sz="2800" b="1" dirty="0" smtClean="0"/>
          </a:p>
          <a:p>
            <a:pPr>
              <a:spcBef>
                <a:spcPct val="50000"/>
              </a:spcBef>
            </a:pPr>
            <a:r>
              <a:rPr lang="ru-RU" sz="2800" b="1" dirty="0" smtClean="0"/>
              <a:t> </a:t>
            </a:r>
            <a:r>
              <a:rPr lang="ru-RU" sz="2800" b="1" dirty="0"/>
              <a:t>Рассказывают, что открыть свой «лист» Мёбиусу помогла служанка, сшившая однажды неправильно концы ленты.</a:t>
            </a: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3132138" y="476250"/>
            <a:ext cx="33115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5400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endParaRPr lang="ru-RU" sz="5400" b="1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5400" b="1" dirty="0" smtClean="0">
                <a:solidFill>
                  <a:srgbClr val="006600"/>
                </a:solidFill>
                <a:latin typeface="Monotype Corsiva" pitchFamily="66" charset="0"/>
              </a:rPr>
              <a:t>Легенда</a:t>
            </a:r>
            <a:endParaRPr lang="ru-RU" sz="54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 </a:t>
            </a:r>
            <a:r>
              <a:rPr lang="ru-RU" sz="4000" b="1" i="1" smtClean="0">
                <a:latin typeface="Comic Sans MS" pitchFamily="66" charset="0"/>
              </a:rPr>
              <a:t>Увлекательное исследование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138988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</a:p>
          <a:p>
            <a:pPr eaLnBrk="1" hangingPunct="1">
              <a:buFontTx/>
              <a:buNone/>
            </a:pPr>
            <a:r>
              <a:rPr lang="ru-RU" dirty="0" smtClean="0"/>
              <a:t>Запаситесь несколькими листами обычной белой бумаги, клеем и ножницами. </a:t>
            </a:r>
          </a:p>
        </p:txBody>
      </p:sp>
      <p:sp>
        <p:nvSpPr>
          <p:cNvPr id="7177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7B8299-FF23-424E-A8FE-C48EFC45E1F9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859338" y="3573463"/>
            <a:ext cx="2497137" cy="29527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795963" y="3141663"/>
            <a:ext cx="2447925" cy="287972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6659563" y="2708275"/>
            <a:ext cx="2089150" cy="2738438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619250" y="2955925"/>
            <a:ext cx="381635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0">
                <a:latin typeface="Wingdings" pitchFamily="2" charset="2"/>
                <a:sym typeface="Wingdings" pitchFamily="2" charset="2"/>
              </a:rPr>
              <a:t>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724400"/>
            <a:ext cx="12001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8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66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16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66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48" grpId="0" animBg="1"/>
      <p:bldP spid="6149" grpId="0" animBg="1"/>
      <p:bldP spid="6150" grpId="0" animBg="1"/>
      <p:bldP spid="6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692150"/>
            <a:ext cx="8229600" cy="2620963"/>
          </a:xfrm>
          <a:solidFill>
            <a:srgbClr val="FEFFDD"/>
          </a:solidFill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 </a:t>
            </a:r>
          </a:p>
        </p:txBody>
      </p:sp>
      <p:sp>
        <p:nvSpPr>
          <p:cNvPr id="820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3DEDD9-8FA9-486B-B7E4-14C403B39B96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11188" y="4508500"/>
            <a:ext cx="7993062" cy="865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3850" y="5300663"/>
            <a:ext cx="755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А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23850" y="3933825"/>
            <a:ext cx="755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В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388350" y="4005263"/>
            <a:ext cx="755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С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8388350" y="5445125"/>
            <a:ext cx="755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D</a:t>
            </a:r>
            <a:endParaRPr lang="ru-RU" sz="3200" b="1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142984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получить лист Мебиуса, нужно склеить  из бумажной полоски кольцо, только перед склеиванием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повернуть   один конец на 180 градусов.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/>
      <p:bldP spid="10246" grpId="0"/>
      <p:bldP spid="10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570038"/>
          </a:xfrm>
          <a:solidFill>
            <a:srgbClr val="FEFFDD"/>
          </a:solidFill>
          <a:ln w="76200" cmpd="tri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Получим такое перекрученное кольцо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0111430-3907-4103-9C5E-7332BD67B940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5" name="Picture 7" descr="Что такое лента Мёбиуса и зачем ее надо резать?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lum bright="-6000"/>
          </a:blip>
          <a:srcRect/>
          <a:stretch>
            <a:fillRect/>
          </a:stretch>
        </p:blipFill>
        <p:spPr>
          <a:xfrm>
            <a:off x="1785918" y="2357430"/>
            <a:ext cx="6072230" cy="377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FF33CC"/>
                </a:solidFill>
              </a:rPr>
              <a:t>Эксперименты для всех</a:t>
            </a:r>
          </a:p>
        </p:txBody>
      </p:sp>
      <p:pic>
        <p:nvPicPr>
          <p:cNvPr id="7171" name="Picture 5" descr="Делаем ленту Мёбиуса из бума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0241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Делаем ленту Мёбиуса из бумаги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714612" y="4572008"/>
            <a:ext cx="33845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Делаем ленту Мёбиуса из бумаги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143504" y="2000240"/>
            <a:ext cx="33448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1447</TotalTime>
  <Words>795</Words>
  <Application>Microsoft Office PowerPoint</Application>
  <PresentationFormat>Экран (4:3)</PresentationFormat>
  <Paragraphs>133</Paragraphs>
  <Slides>29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Слайд 1</vt:lpstr>
      <vt:lpstr>                                                                  Предисловие</vt:lpstr>
      <vt:lpstr>Слайд 3</vt:lpstr>
      <vt:lpstr>Слайд 4</vt:lpstr>
      <vt:lpstr>Слайд 5</vt:lpstr>
      <vt:lpstr> Увлекательное исследование</vt:lpstr>
      <vt:lpstr>Слайд 7</vt:lpstr>
      <vt:lpstr> Получим такое перекрученное кольцо </vt:lpstr>
      <vt:lpstr>Эксперименты для всех</vt:lpstr>
      <vt:lpstr>Слайд 10</vt:lpstr>
      <vt:lpstr>Слайд 11</vt:lpstr>
      <vt:lpstr>Слайд 12</vt:lpstr>
      <vt:lpstr>А вот что получилось у меня</vt:lpstr>
      <vt:lpstr>Слайд 14</vt:lpstr>
      <vt:lpstr>Слайд 15</vt:lpstr>
      <vt:lpstr>Слайд 16</vt:lpstr>
      <vt:lpstr>Слайд 17</vt:lpstr>
      <vt:lpstr>Слайд 18</vt:lpstr>
      <vt:lpstr>Искусство и технология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 </vt:lpstr>
      <vt:lpstr>  </vt:lpstr>
      <vt:lpstr>Слайд 29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Лист Мёбиуса</dc:title>
  <dc:creator>мама</dc:creator>
  <cp:lastModifiedBy>Comp</cp:lastModifiedBy>
  <cp:revision>103</cp:revision>
  <dcterms:created xsi:type="dcterms:W3CDTF">2009-08-01T10:33:13Z</dcterms:created>
  <dcterms:modified xsi:type="dcterms:W3CDTF">2018-10-31T04:26:21Z</dcterms:modified>
</cp:coreProperties>
</file>